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7" r:id="rId2"/>
    <p:sldId id="265" r:id="rId3"/>
    <p:sldId id="334" r:id="rId4"/>
    <p:sldId id="346" r:id="rId5"/>
    <p:sldId id="347" r:id="rId6"/>
    <p:sldId id="267" r:id="rId7"/>
    <p:sldId id="351" r:id="rId8"/>
    <p:sldId id="322" r:id="rId9"/>
    <p:sldId id="259" r:id="rId10"/>
    <p:sldId id="260" r:id="rId11"/>
    <p:sldId id="262" r:id="rId12"/>
    <p:sldId id="264" r:id="rId13"/>
    <p:sldId id="349" r:id="rId14"/>
    <p:sldId id="350" r:id="rId15"/>
    <p:sldId id="268" r:id="rId16"/>
    <p:sldId id="354" r:id="rId17"/>
    <p:sldId id="353" r:id="rId18"/>
    <p:sldId id="272" r:id="rId19"/>
    <p:sldId id="335" r:id="rId20"/>
    <p:sldId id="336" r:id="rId21"/>
    <p:sldId id="271" r:id="rId22"/>
    <p:sldId id="338" r:id="rId23"/>
    <p:sldId id="337" r:id="rId24"/>
    <p:sldId id="328" r:id="rId25"/>
    <p:sldId id="318" r:id="rId26"/>
    <p:sldId id="256" r:id="rId27"/>
    <p:sldId id="281" r:id="rId28"/>
    <p:sldId id="339" r:id="rId29"/>
    <p:sldId id="355" r:id="rId30"/>
    <p:sldId id="356" r:id="rId31"/>
    <p:sldId id="342" r:id="rId32"/>
    <p:sldId id="357" r:id="rId33"/>
    <p:sldId id="358" r:id="rId34"/>
    <p:sldId id="359" r:id="rId35"/>
    <p:sldId id="341" r:id="rId36"/>
    <p:sldId id="343" r:id="rId37"/>
    <p:sldId id="344" r:id="rId38"/>
    <p:sldId id="360" r:id="rId39"/>
    <p:sldId id="361" r:id="rId40"/>
    <p:sldId id="363" r:id="rId41"/>
    <p:sldId id="362" r:id="rId42"/>
    <p:sldId id="364" r:id="rId43"/>
    <p:sldId id="366" r:id="rId44"/>
    <p:sldId id="365" r:id="rId45"/>
    <p:sldId id="367" r:id="rId46"/>
    <p:sldId id="368" r:id="rId47"/>
    <p:sldId id="369" r:id="rId48"/>
    <p:sldId id="370" r:id="rId49"/>
    <p:sldId id="372" r:id="rId50"/>
    <p:sldId id="373" r:id="rId51"/>
    <p:sldId id="374" r:id="rId52"/>
    <p:sldId id="375" r:id="rId53"/>
    <p:sldId id="376" r:id="rId54"/>
    <p:sldId id="377" r:id="rId55"/>
    <p:sldId id="380" r:id="rId56"/>
    <p:sldId id="381" r:id="rId57"/>
    <p:sldId id="382" r:id="rId58"/>
    <p:sldId id="383" r:id="rId59"/>
    <p:sldId id="378" r:id="rId60"/>
    <p:sldId id="379" r:id="rId61"/>
    <p:sldId id="307" r:id="rId62"/>
    <p:sldId id="311" r:id="rId63"/>
    <p:sldId id="312" r:id="rId64"/>
    <p:sldId id="313" r:id="rId65"/>
    <p:sldId id="327" r:id="rId6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604" y="-14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6AE4E0-6F2D-4117-98FA-A6007C1AD228}" type="datetimeFigureOut">
              <a:rPr lang="en-US" smtClean="0"/>
              <a:t>6/3/2015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525DBB-AEC2-41CC-908E-DB8E5A6B9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27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1B38B-2598-414C-AC1D-F52FBFFB8867}" type="datetimeFigureOut">
              <a:rPr lang="en-US" smtClean="0"/>
              <a:t>6/3/2015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FF59E-4133-4B6B-AE96-A704D48EB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1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F59E-4133-4B6B-AE96-A704D48EB6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6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F59E-4133-4B6B-AE96-A704D48EB6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6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F59E-4133-4B6B-AE96-A704D48EB6B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5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1B8B-C220-4CC2-B8A5-79F15319BB92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E1C2-E007-4CF6-B834-2C71323C7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1B8B-C220-4CC2-B8A5-79F15319BB92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E1C2-E007-4CF6-B834-2C71323C7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1B8B-C220-4CC2-B8A5-79F15319BB92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E1C2-E007-4CF6-B834-2C71323C7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1B8B-C220-4CC2-B8A5-79F15319BB92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E1C2-E007-4CF6-B834-2C71323C7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1B8B-C220-4CC2-B8A5-79F15319BB92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E1C2-E007-4CF6-B834-2C71323C7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1B8B-C220-4CC2-B8A5-79F15319BB92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E1C2-E007-4CF6-B834-2C71323C7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1B8B-C220-4CC2-B8A5-79F15319BB92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E1C2-E007-4CF6-B834-2C71323C7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1B8B-C220-4CC2-B8A5-79F15319BB92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E1C2-E007-4CF6-B834-2C71323C7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1B8B-C220-4CC2-B8A5-79F15319BB92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E1C2-E007-4CF6-B834-2C71323C7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1B8B-C220-4CC2-B8A5-79F15319BB92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E1C2-E007-4CF6-B834-2C71323C7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1B8B-C220-4CC2-B8A5-79F15319BB92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E1C2-E007-4CF6-B834-2C71323C7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31B8B-C220-4CC2-B8A5-79F15319BB92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FE1C2-E007-4CF6-B834-2C71323C7C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 descr="C:\Users\smetcalf\Desktop\Desktop\Desktop\Desktop\Desktop\NewISUEOwordmarks\ISUEO_eps\ISUEO_RedBarNoBleed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390" y="1978003"/>
            <a:ext cx="808101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Data For You  </a:t>
            </a:r>
          </a:p>
          <a:p>
            <a:endParaRPr lang="en-US" sz="1000" b="1" dirty="0" smtClean="0"/>
          </a:p>
          <a:p>
            <a:r>
              <a:rPr lang="en-US" sz="2800" b="1" dirty="0" smtClean="0"/>
              <a:t>Poverty Measures:</a:t>
            </a:r>
          </a:p>
          <a:p>
            <a:endParaRPr lang="en-US" sz="800" b="1" dirty="0" smtClean="0"/>
          </a:p>
          <a:p>
            <a:r>
              <a:rPr lang="en-US" sz="2800" b="1" dirty="0" smtClean="0"/>
              <a:t>What They Are and How To Use Them</a:t>
            </a:r>
          </a:p>
          <a:p>
            <a:endParaRPr lang="en-US" sz="1000" b="1" dirty="0"/>
          </a:p>
          <a:p>
            <a:r>
              <a:rPr lang="en-US" sz="1000" b="1" dirty="0" smtClean="0"/>
              <a:t>	</a:t>
            </a:r>
            <a:r>
              <a:rPr lang="en-US" b="1" dirty="0" smtClean="0"/>
              <a:t>Sandra Burke with Cynthia Fletcher, Liesl Eathington, </a:t>
            </a:r>
          </a:p>
          <a:p>
            <a:r>
              <a:rPr lang="en-US" b="1" dirty="0"/>
              <a:t>	</a:t>
            </a:r>
            <a:r>
              <a:rPr lang="en-US" b="1" dirty="0" smtClean="0"/>
              <a:t>Mary Beth Foster, Glennda Bivens, and Bailey Hanson</a:t>
            </a:r>
            <a:endParaRPr lang="en-US" b="1" dirty="0"/>
          </a:p>
        </p:txBody>
      </p:sp>
      <p:pic>
        <p:nvPicPr>
          <p:cNvPr id="4" name="Picture 2" descr="US Census Bureau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816" y="2078721"/>
            <a:ext cx="1755664" cy="79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62549" y="4343400"/>
            <a:ext cx="3329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American C</a:t>
            </a:r>
            <a:r>
              <a:rPr lang="en-US" b="1" i="1" dirty="0">
                <a:solidFill>
                  <a:srgbClr val="FF0000"/>
                </a:solidFill>
              </a:rPr>
              <a:t>o</a:t>
            </a:r>
            <a:r>
              <a:rPr lang="en-US" b="1" dirty="0">
                <a:solidFill>
                  <a:srgbClr val="FF0000"/>
                </a:solidFill>
              </a:rPr>
              <a:t>mmunity Survey</a:t>
            </a:r>
            <a:endParaRPr lang="en-US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051" y="1217294"/>
            <a:ext cx="3867093" cy="71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" y="1102518"/>
            <a:ext cx="6667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3390" y="5029200"/>
            <a:ext cx="4551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Iowa State University Extension and Outreach</a:t>
            </a:r>
          </a:p>
          <a:p>
            <a:r>
              <a:rPr lang="en-US" b="1" dirty="0" smtClean="0"/>
              <a:t>Staff Professional Development    June 4,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47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746" y="1066800"/>
            <a:ext cx="7696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/>
              <a:t>Figure 9. American Community Survey – New Things</a:t>
            </a:r>
          </a:p>
          <a:p>
            <a:pPr>
              <a:spcAft>
                <a:spcPts val="600"/>
              </a:spcAft>
            </a:pPr>
            <a:endParaRPr lang="en-US" sz="1000" b="1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Period</a:t>
            </a:r>
            <a:r>
              <a:rPr lang="en-US" sz="2400" b="1" dirty="0" smtClean="0"/>
              <a:t> Estimates – 2013 is most recent year of data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1 year (12 months</a:t>
            </a:r>
            <a:r>
              <a:rPr lang="en-US" sz="2400" b="1" dirty="0"/>
              <a:t>) 2006 onward to 2013</a:t>
            </a:r>
            <a:endParaRPr lang="en-US" sz="2400" b="1" dirty="0" smtClean="0"/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3 year (36 months</a:t>
            </a:r>
            <a:r>
              <a:rPr lang="en-US" sz="2400" b="1" dirty="0"/>
              <a:t>) 2011-2013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5 year (60 months</a:t>
            </a:r>
            <a:r>
              <a:rPr lang="en-US" sz="2400" b="1" dirty="0"/>
              <a:t>) 2009-2013</a:t>
            </a:r>
          </a:p>
          <a:p>
            <a:pPr>
              <a:spcAft>
                <a:spcPts val="600"/>
              </a:spcAft>
            </a:pPr>
            <a:endParaRPr lang="en-US" sz="2400" b="1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Margins of Error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smaller or larger</a:t>
            </a:r>
          </a:p>
        </p:txBody>
      </p:sp>
    </p:spTree>
    <p:extLst>
      <p:ext uri="{BB962C8B-B14F-4D97-AF65-F5344CB8AC3E}">
        <p14:creationId xmlns:p14="http://schemas.microsoft.com/office/powerpoint/2010/main" val="12721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74" y="1066800"/>
            <a:ext cx="826770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Figure 10. Margins of Error</a:t>
            </a:r>
            <a:endParaRPr lang="en-US" sz="2600" b="1" dirty="0"/>
          </a:p>
          <a:p>
            <a:endParaRPr lang="en-US" sz="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Because from a sample, </a:t>
            </a:r>
            <a:r>
              <a:rPr lang="en-US" sz="2400" b="1" i="1" dirty="0" smtClean="0"/>
              <a:t>uncertainty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Smaller sample has greater uncertainty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Estimate   +/- margin of error  (90% confidence)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For smaller population areas, need more months/years of sampling to get a </a:t>
            </a:r>
            <a:r>
              <a:rPr lang="en-US" sz="2400" b="1" dirty="0" smtClean="0">
                <a:solidFill>
                  <a:srgbClr val="FF0000"/>
                </a:solidFill>
              </a:rPr>
              <a:t>*!#</a:t>
            </a:r>
            <a:r>
              <a:rPr lang="en-US" sz="2400" b="1" i="1" dirty="0" smtClean="0"/>
              <a:t>reasonably</a:t>
            </a:r>
            <a:r>
              <a:rPr lang="en-US" sz="2400" b="1" i="1" dirty="0" smtClean="0">
                <a:solidFill>
                  <a:srgbClr val="FF0000"/>
                </a:solidFill>
              </a:rPr>
              <a:t>#!*</a:t>
            </a:r>
            <a:r>
              <a:rPr lang="en-US" sz="2400" b="1" dirty="0" smtClean="0"/>
              <a:t> reliable estimate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Always report margins of error</a:t>
            </a:r>
          </a:p>
          <a:p>
            <a:pPr>
              <a:spcAft>
                <a:spcPts val="600"/>
              </a:spcAft>
            </a:pP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5927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042" y="1219200"/>
            <a:ext cx="8267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/>
              <a:t>Figure 12. Period Estimates for Iowa</a:t>
            </a:r>
          </a:p>
        </p:txBody>
      </p:sp>
      <p:graphicFrame>
        <p:nvGraphicFramePr>
          <p:cNvPr id="3" name="Group 34" title="chart with size of geographic area on vertical axis and type of estimate on horizontal axi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491862"/>
              </p:ext>
            </p:extLst>
          </p:nvPr>
        </p:nvGraphicFramePr>
        <p:xfrm>
          <a:off x="1158748" y="1711643"/>
          <a:ext cx="7696200" cy="3276600"/>
        </p:xfrm>
        <a:graphic>
          <a:graphicData uri="http://schemas.openxmlformats.org/drawingml/2006/table">
            <a:tbl>
              <a:tblPr firstRow="1"/>
              <a:tblGrid>
                <a:gridCol w="1924050"/>
                <a:gridCol w="1924050"/>
                <a:gridCol w="1924050"/>
                <a:gridCol w="1924050"/>
              </a:tblGrid>
              <a:tr h="743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1-year estimates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3-year estimates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5-year estimates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65,000+ people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6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20,000 – 64,999 people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62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Less than 20,000 people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2440" y="2575566"/>
            <a:ext cx="942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10 counties</a:t>
            </a:r>
          </a:p>
          <a:p>
            <a:r>
              <a:rPr lang="en-US" sz="1200" b="1" dirty="0"/>
              <a:t> </a:t>
            </a:r>
            <a:r>
              <a:rPr lang="en-US" sz="1200" b="1" dirty="0" smtClean="0"/>
              <a:t> 6 cities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2440" y="3360426"/>
            <a:ext cx="942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26 counties</a:t>
            </a:r>
          </a:p>
          <a:p>
            <a:r>
              <a:rPr lang="en-US" sz="1200" b="1" dirty="0" smtClean="0"/>
              <a:t>17 cities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5076" y="3970026"/>
            <a:ext cx="942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63 counties</a:t>
            </a:r>
          </a:p>
          <a:p>
            <a:r>
              <a:rPr lang="en-US" sz="1000" b="1" dirty="0" smtClean="0"/>
              <a:t>all remaining incorporated places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3868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001476" cy="459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989" y="685800"/>
            <a:ext cx="801901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/>
              <a:t>Figure 13. Income Measurement and Data in the ACS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ACS income concept is money or cash received by individuals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ACS questionnaire asks income for each person age 15+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Previous 12 months before doing the ACS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Collects from individuals </a:t>
            </a:r>
            <a:r>
              <a:rPr lang="en-US" sz="2400" b="1" dirty="0"/>
              <a:t>then adds to get household, family, and aggregate totals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“Bottom-up” </a:t>
            </a:r>
            <a:r>
              <a:rPr lang="en-US" sz="2400" b="1" dirty="0" smtClean="0"/>
              <a:t>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8546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4414837" cy="458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8617" y="1303020"/>
            <a:ext cx="169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Previous 12 months for each type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113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82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/>
              <a:t>Figure 14. Income Types in the ACS Questionnaire</a:t>
            </a:r>
          </a:p>
          <a:p>
            <a:pPr>
              <a:spcAft>
                <a:spcPts val="600"/>
              </a:spcAft>
            </a:pPr>
            <a:endParaRPr lang="en-US" sz="800" b="1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wages, salaries, commissions, bonuses, tips from all jobs; </a:t>
            </a:r>
            <a:r>
              <a:rPr lang="en-US" sz="2400" b="1" i="1" dirty="0" smtClean="0"/>
              <a:t>before deductions </a:t>
            </a:r>
            <a:r>
              <a:rPr lang="en-US" sz="2000" b="1" dirty="0" smtClean="0"/>
              <a:t>for taxes, etc.;  i.e. </a:t>
            </a:r>
            <a:r>
              <a:rPr lang="en-US" sz="2400" b="1" i="1" dirty="0" smtClean="0"/>
              <a:t>pretax</a:t>
            </a:r>
            <a:r>
              <a:rPr lang="en-US" sz="2000" b="1" dirty="0" smtClean="0"/>
              <a:t> income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self-employment </a:t>
            </a:r>
            <a:r>
              <a:rPr lang="en-US" sz="2000" b="1" i="1" dirty="0" smtClean="0"/>
              <a:t>net</a:t>
            </a:r>
            <a:r>
              <a:rPr lang="en-US" sz="2000" b="1" dirty="0" smtClean="0"/>
              <a:t> income from business; nonfarm, farm, proprietorships, partnerships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interest, dividends, net rental, royalty, estate or trust income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Social Security or Railroad Retirement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Supplemental Security Income (SSI)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Public assistance or welfare payments from state or local sources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Retirement, survivor, or disability pensions   (not Social Security)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Other income; veterans payments, unemployment , child support, alimony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42624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Figure 15. What is </a:t>
            </a:r>
            <a:r>
              <a:rPr lang="en-US" sz="2600" b="1" i="1" dirty="0" smtClean="0"/>
              <a:t>NOT</a:t>
            </a:r>
            <a:r>
              <a:rPr lang="en-US" sz="2600" b="1" dirty="0" smtClean="0"/>
              <a:t> included in ACS income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ACS Income concept is money or cash received by individuals, however does </a:t>
            </a:r>
            <a:r>
              <a:rPr lang="en-US" sz="2400" b="1" i="1" dirty="0" smtClean="0"/>
              <a:t>not</a:t>
            </a:r>
            <a:r>
              <a:rPr lang="en-US" sz="2400" b="1" dirty="0" smtClean="0"/>
              <a:t> include many things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Does </a:t>
            </a:r>
            <a:r>
              <a:rPr lang="en-US" sz="2400" b="1" i="1" dirty="0" smtClean="0"/>
              <a:t>NOT</a:t>
            </a:r>
            <a:r>
              <a:rPr lang="en-US" sz="2400" b="1" dirty="0" smtClean="0"/>
              <a:t> include “in-kind” benefits  (SNAP/food stamps); housing subsidy support; imputed income or benefits; or benefits paid to organizations on behalf of individuals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1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Does </a:t>
            </a:r>
            <a:r>
              <a:rPr lang="en-US" sz="2400" b="1" i="1" dirty="0" smtClean="0"/>
              <a:t>NOT</a:t>
            </a:r>
            <a:r>
              <a:rPr lang="en-US" sz="2400" b="1" dirty="0" smtClean="0"/>
              <a:t> include inheritances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Does </a:t>
            </a:r>
            <a:r>
              <a:rPr lang="en-US" sz="2400" b="1" i="1" dirty="0" smtClean="0"/>
              <a:t>NOT</a:t>
            </a:r>
            <a:r>
              <a:rPr lang="en-US" sz="2400" b="1" dirty="0" smtClean="0"/>
              <a:t> include capital gains from sales home, stocks,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Does </a:t>
            </a:r>
            <a:r>
              <a:rPr lang="en-US" sz="2400" b="1" i="1" dirty="0" smtClean="0"/>
              <a:t>NOT</a:t>
            </a:r>
            <a:r>
              <a:rPr lang="en-US" sz="2400" b="1" dirty="0" smtClean="0"/>
              <a:t> include value of assets owned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How the ACS counts income;   </a:t>
            </a:r>
            <a:r>
              <a:rPr lang="en-US" sz="2800" b="1" i="1" dirty="0" smtClean="0"/>
              <a:t>other programs may differ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8228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4545"/>
            <a:ext cx="7913186" cy="245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5965"/>
            <a:ext cx="7913186" cy="30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7093" y="1245855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Figure 16. Families Income Distribution, Iowa, 5-year estimates, 2009 - 2013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791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839200" cy="479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Figure 17. Families or Family Households and Income </a:t>
            </a:r>
          </a:p>
          <a:p>
            <a:r>
              <a:rPr lang="en-US" sz="2600" b="1" dirty="0"/>
              <a:t>	 </a:t>
            </a:r>
            <a:r>
              <a:rPr lang="en-US" sz="2600" b="1" dirty="0" smtClean="0"/>
              <a:t>      (subset </a:t>
            </a:r>
            <a:r>
              <a:rPr lang="en-US" sz="2600" b="1" dirty="0"/>
              <a:t>of </a:t>
            </a:r>
            <a:r>
              <a:rPr lang="en-US" sz="2600" b="1" dirty="0" smtClean="0"/>
              <a:t>all households</a:t>
            </a:r>
            <a:r>
              <a:rPr lang="en-US" sz="2600" b="1" dirty="0"/>
              <a:t>)</a:t>
            </a:r>
            <a:endParaRPr lang="en-US" sz="2600" b="1" dirty="0" smtClean="0"/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Two or more persons in an occupied housing unit who are related to each other</a:t>
            </a:r>
            <a:endParaRPr lang="en-US" sz="2400" b="1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Family income includes that of householder plus all other persons 15 years or over who are </a:t>
            </a:r>
            <a:r>
              <a:rPr lang="en-US" sz="2400" b="1" i="1" dirty="0" smtClean="0"/>
              <a:t>related</a:t>
            </a:r>
            <a:r>
              <a:rPr lang="en-US" sz="2400" b="1" dirty="0" smtClean="0"/>
              <a:t> to householder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Incomes are summed and totals for family households are reported as a distribution across income categories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Poverty level determined for whole family together, </a:t>
            </a:r>
            <a:r>
              <a:rPr lang="en-US" sz="2400" b="1" i="1" dirty="0" smtClean="0"/>
              <a:t>all</a:t>
            </a:r>
            <a:r>
              <a:rPr lang="en-US" sz="2400" b="1" dirty="0" smtClean="0"/>
              <a:t> same poverty status</a:t>
            </a:r>
          </a:p>
        </p:txBody>
      </p:sp>
    </p:spTree>
    <p:extLst>
      <p:ext uri="{BB962C8B-B14F-4D97-AF65-F5344CB8AC3E}">
        <p14:creationId xmlns:p14="http://schemas.microsoft.com/office/powerpoint/2010/main" val="16217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001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Figure 1. Poverty</a:t>
            </a:r>
          </a:p>
          <a:p>
            <a:pPr>
              <a:spcAft>
                <a:spcPts val="600"/>
              </a:spcAft>
            </a:pPr>
            <a:endParaRPr lang="en-US" sz="1000" b="1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/>
              <a:t>lack of or scarcity of a certain amount of material possessions or money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/>
              <a:t>commonly includes access to: food, water, sanitation, clothing, shelter, health care, education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/>
              <a:t>other dimensions: life expectancy, physical security, lack of opportunity to better one’s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/>
              <a:t>access to goods and services commonly taken for granted</a:t>
            </a:r>
          </a:p>
        </p:txBody>
      </p:sp>
    </p:spTree>
    <p:extLst>
      <p:ext uri="{BB962C8B-B14F-4D97-AF65-F5344CB8AC3E}">
        <p14:creationId xmlns:p14="http://schemas.microsoft.com/office/powerpoint/2010/main" val="4854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19200"/>
            <a:ext cx="787908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/>
              <a:t>Figure 18. Unrelated Individuals </a:t>
            </a:r>
          </a:p>
          <a:p>
            <a:pPr>
              <a:spcAft>
                <a:spcPts val="600"/>
              </a:spcAft>
            </a:pPr>
            <a:r>
              <a:rPr lang="en-US" sz="800" b="1" dirty="0" smtClean="0"/>
              <a:t> </a:t>
            </a:r>
            <a:r>
              <a:rPr lang="en-US" sz="2400" b="1" dirty="0" smtClean="0"/>
              <a:t>Persons not living with persons to whom they are related</a:t>
            </a:r>
            <a:endParaRPr lang="en-US" sz="24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Could be living alone or with roommates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Living in households or small group situations, not institutional quarters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Income and poverty level determined by just own income</a:t>
            </a:r>
            <a:endParaRPr lang="en-US" sz="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4117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98269"/>
            <a:ext cx="845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/>
              <a:t>Figure 19. Persons for whom Poverty Status is Determined </a:t>
            </a:r>
          </a:p>
          <a:p>
            <a:pPr>
              <a:spcAft>
                <a:spcPts val="600"/>
              </a:spcAft>
            </a:pPr>
            <a:r>
              <a:rPr lang="en-US" sz="800" b="1" dirty="0" smtClean="0"/>
              <a:t> </a:t>
            </a:r>
            <a:endParaRPr lang="en-US" sz="8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Poverty status was determined for all people </a:t>
            </a:r>
            <a:r>
              <a:rPr lang="en-US" sz="2400" b="1" i="1" dirty="0" smtClean="0"/>
              <a:t>except</a:t>
            </a:r>
            <a:r>
              <a:rPr lang="en-US" sz="2400" b="1" dirty="0" smtClean="0"/>
              <a:t>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institutionalized people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people </a:t>
            </a:r>
            <a:r>
              <a:rPr lang="en-US" sz="2400" b="1" dirty="0"/>
              <a:t>in military group </a:t>
            </a:r>
            <a:r>
              <a:rPr lang="en-US" sz="2400" b="1" dirty="0" smtClean="0"/>
              <a:t>quarters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people </a:t>
            </a:r>
            <a:r>
              <a:rPr lang="en-US" sz="2400" b="1" dirty="0"/>
              <a:t>in college </a:t>
            </a:r>
            <a:r>
              <a:rPr lang="en-US" sz="2400" b="1" dirty="0" smtClean="0"/>
              <a:t>dormitories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unrelated </a:t>
            </a:r>
            <a:r>
              <a:rPr lang="en-US" sz="2400" b="1" dirty="0"/>
              <a:t>individuals under 15 years old.  </a:t>
            </a:r>
            <a:endParaRPr lang="en-US" sz="2400" b="1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These </a:t>
            </a:r>
            <a:r>
              <a:rPr lang="en-US" sz="2400" b="1" dirty="0"/>
              <a:t>groups were excluded from the numerator and denominator when calculating poverty rates</a:t>
            </a:r>
            <a:r>
              <a:rPr lang="en-US" sz="2400" b="1" dirty="0" smtClean="0"/>
              <a:t>.  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9686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065" y="762000"/>
            <a:ext cx="787908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/>
              <a:t>Figure 20. Poverty Thresholds</a:t>
            </a:r>
          </a:p>
          <a:p>
            <a:pPr>
              <a:spcAft>
                <a:spcPts val="600"/>
              </a:spcAft>
            </a:pPr>
            <a:r>
              <a:rPr lang="en-US" sz="800" b="1" dirty="0" smtClean="0"/>
              <a:t> </a:t>
            </a:r>
            <a:endParaRPr lang="en-US" sz="800" dirty="0" smtClean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Income level </a:t>
            </a:r>
            <a:r>
              <a:rPr lang="en-US" sz="2400" b="1" i="1" dirty="0" smtClean="0"/>
              <a:t>below</a:t>
            </a:r>
            <a:r>
              <a:rPr lang="en-US" sz="2400" b="1" dirty="0" smtClean="0"/>
              <a:t> which the persons are considered to be in poverty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Based on family size, number of children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For 1 and 2 person households also based on 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All members of family given same poverty status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Unrelated individuals have their own poverty status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Number below poverty is sum of persons in families below poverty and unrelated individuals below poverty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4573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09382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Figure 21. Official Poverty Thresholds</a:t>
            </a:r>
          </a:p>
          <a:p>
            <a:pPr>
              <a:spcAft>
                <a:spcPts val="600"/>
              </a:spcAft>
            </a:pPr>
            <a:r>
              <a:rPr lang="en-US" sz="800" b="1" dirty="0" smtClean="0"/>
              <a:t> </a:t>
            </a:r>
            <a:endParaRPr lang="en-US" sz="8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Issued by Census </a:t>
            </a:r>
            <a:r>
              <a:rPr lang="en-US" sz="2400" b="1" dirty="0" smtClean="0"/>
              <a:t>Bureau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Adjusted annually based on Consumer Price Index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Historically started with budget meal plan, updated from earlier matrix by CPI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Actually looking back to previous year’s pricing; in 2015 get the poverty thresholds to be used for the 2014 ACS income data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Compare </a:t>
            </a:r>
            <a:r>
              <a:rPr lang="en-US" sz="2400" b="1" dirty="0">
                <a:solidFill>
                  <a:prstClr val="black"/>
                </a:solidFill>
              </a:rPr>
              <a:t>family or individual income to the </a:t>
            </a:r>
            <a:r>
              <a:rPr lang="en-US" sz="2400" b="1" dirty="0" smtClean="0">
                <a:solidFill>
                  <a:prstClr val="black"/>
                </a:solidFill>
              </a:rPr>
              <a:t>$$ thresholds </a:t>
            </a: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Used for statistical purposes to calculate the official poverty population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448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8" y="990600"/>
            <a:ext cx="8572500" cy="403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353" y="703398"/>
            <a:ext cx="905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22.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49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1" y="609600"/>
            <a:ext cx="8377238" cy="482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7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1" y="381000"/>
            <a:ext cx="7772400" cy="5403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54443"/>
            <a:ext cx="7848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smtClean="0"/>
              <a:t>American Community Survey, 5-Year Estimates, 2009 – 2013  </a:t>
            </a:r>
          </a:p>
          <a:p>
            <a:r>
              <a:rPr lang="en-US" sz="2200" b="1" dirty="0" smtClean="0"/>
              <a:t>Selected items from </a:t>
            </a:r>
            <a:r>
              <a:rPr lang="en-US" sz="2000" b="1" dirty="0" smtClean="0"/>
              <a:t>Tables:  </a:t>
            </a:r>
            <a:r>
              <a:rPr lang="en-US" sz="2000" b="1" dirty="0"/>
              <a:t>S1701, S1702, B17010, B17012, </a:t>
            </a:r>
            <a:r>
              <a:rPr lang="en-US" sz="2000" b="1" dirty="0" smtClean="0"/>
              <a:t>DP02</a:t>
            </a:r>
          </a:p>
          <a:p>
            <a:endParaRPr lang="en-US" sz="1400" b="1" dirty="0"/>
          </a:p>
          <a:p>
            <a:pPr>
              <a:spcAft>
                <a:spcPts val="600"/>
              </a:spcAft>
            </a:pPr>
            <a:r>
              <a:rPr lang="en-US" sz="2200" b="1" dirty="0" smtClean="0"/>
              <a:t>Iowa and U.S. (pages 26 – 27)</a:t>
            </a:r>
          </a:p>
          <a:p>
            <a:pPr>
              <a:spcAft>
                <a:spcPts val="600"/>
              </a:spcAft>
            </a:pPr>
            <a:r>
              <a:rPr lang="en-US" sz="2200" b="1" dirty="0" smtClean="0"/>
              <a:t>Adams Co, Plymouth Co (pages 28 – 29)</a:t>
            </a:r>
          </a:p>
          <a:p>
            <a:pPr>
              <a:spcAft>
                <a:spcPts val="600"/>
              </a:spcAft>
            </a:pPr>
            <a:r>
              <a:rPr lang="en-US" sz="2200" b="1" dirty="0"/>
              <a:t>Polk Co, </a:t>
            </a:r>
            <a:r>
              <a:rPr lang="en-US" sz="2200" b="1" dirty="0" smtClean="0"/>
              <a:t>Dallas Co (pages 30 </a:t>
            </a:r>
            <a:r>
              <a:rPr lang="en-US" sz="2200" b="1" dirty="0"/>
              <a:t>– </a:t>
            </a:r>
            <a:r>
              <a:rPr lang="en-US" sz="2200" b="1" dirty="0" smtClean="0"/>
              <a:t>31)</a:t>
            </a:r>
          </a:p>
          <a:p>
            <a:pPr>
              <a:spcAft>
                <a:spcPts val="600"/>
              </a:spcAft>
            </a:pPr>
            <a:r>
              <a:rPr lang="en-US" sz="2200" b="1" dirty="0" smtClean="0"/>
              <a:t>Decatur Co, Davis Co </a:t>
            </a:r>
            <a:r>
              <a:rPr lang="en-US" sz="2200" b="1" dirty="0"/>
              <a:t>(pages </a:t>
            </a:r>
            <a:r>
              <a:rPr lang="en-US" sz="2200" b="1" dirty="0" smtClean="0"/>
              <a:t>32 </a:t>
            </a:r>
            <a:r>
              <a:rPr lang="en-US" sz="2200" b="1" dirty="0"/>
              <a:t>– </a:t>
            </a:r>
            <a:r>
              <a:rPr lang="en-US" sz="2200" b="1" dirty="0" smtClean="0"/>
              <a:t>33)</a:t>
            </a:r>
          </a:p>
          <a:p>
            <a:pPr>
              <a:spcAft>
                <a:spcPts val="600"/>
              </a:spcAft>
            </a:pPr>
            <a:r>
              <a:rPr lang="en-US" sz="2200" b="1" dirty="0"/>
              <a:t>Black Hawk Co, </a:t>
            </a:r>
            <a:r>
              <a:rPr lang="en-US" sz="2200" b="1" dirty="0" smtClean="0"/>
              <a:t>Bremer Co </a:t>
            </a:r>
            <a:r>
              <a:rPr lang="en-US" sz="2200" b="1" dirty="0"/>
              <a:t>(pages </a:t>
            </a:r>
            <a:r>
              <a:rPr lang="en-US" sz="2200" b="1" dirty="0" smtClean="0"/>
              <a:t>34 </a:t>
            </a:r>
            <a:r>
              <a:rPr lang="en-US" sz="2200" b="1" dirty="0"/>
              <a:t>– </a:t>
            </a:r>
            <a:r>
              <a:rPr lang="en-US" sz="2200" b="1" dirty="0" smtClean="0"/>
              <a:t>35)</a:t>
            </a:r>
            <a:endParaRPr lang="en-US" sz="2200" b="1" dirty="0"/>
          </a:p>
          <a:p>
            <a:r>
              <a:rPr lang="en-US" sz="2200" b="1" dirty="0" smtClean="0"/>
              <a:t>Johnson Co, Wapello Co (</a:t>
            </a:r>
            <a:r>
              <a:rPr lang="en-US" sz="2200" b="1" dirty="0"/>
              <a:t>pages </a:t>
            </a:r>
            <a:r>
              <a:rPr lang="en-US" sz="2200" b="1" dirty="0" smtClean="0"/>
              <a:t>36 </a:t>
            </a:r>
            <a:r>
              <a:rPr lang="en-US" sz="2200" b="1" dirty="0"/>
              <a:t>– </a:t>
            </a:r>
            <a:r>
              <a:rPr lang="en-US" sz="2200" b="1" dirty="0" smtClean="0"/>
              <a:t>37)</a:t>
            </a:r>
            <a:r>
              <a:rPr lang="en-US" sz="2200" b="1" dirty="0"/>
              <a:t>	</a:t>
            </a:r>
            <a:endParaRPr lang="en-US" sz="22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Figure 25. Selected Poverty Data Provided Here</a:t>
            </a:r>
          </a:p>
        </p:txBody>
      </p:sp>
    </p:spTree>
    <p:extLst>
      <p:ext uri="{BB962C8B-B14F-4D97-AF65-F5344CB8AC3E}">
        <p14:creationId xmlns:p14="http://schemas.microsoft.com/office/powerpoint/2010/main" val="31258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77200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/>
              <a:t>Figure 26.  Iowa Poverty Data  (page 26)</a:t>
            </a:r>
          </a:p>
          <a:p>
            <a:endParaRPr lang="en-US" sz="8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Age – Children tend to have higher rates than older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Race and Hispanic origin – Blacks and African Americans tend to have higher rates than other groups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Education – People with higher levels of education tend to have lower poverty rates than those with less education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Employment Status – Those employed, especially if full-time and year-round, tend to have lower poverty rates than those unemployed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Sex – In a wide variety of circumstances, females tend to have higher poverty rates than males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64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5" y="533400"/>
            <a:ext cx="8120891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12" y="152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Figure 27. Percent of Poverty Level   (2009 – 2013)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309" y="2438400"/>
            <a:ext cx="8839200" cy="34317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Percent of poverty level is amount/proportion of income relative to the family’s or person’s poverty threshold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100% of poverty level means income was below the threshold; thus the basic number below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50% of poverty level means income was below </a:t>
            </a:r>
            <a:r>
              <a:rPr lang="en-US" sz="2400" b="1" i="1" dirty="0" smtClean="0"/>
              <a:t>half</a:t>
            </a:r>
            <a:r>
              <a:rPr lang="en-US" sz="2400" b="1" dirty="0" smtClean="0"/>
              <a:t> the threshold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125% means income up to 25% </a:t>
            </a:r>
            <a:r>
              <a:rPr lang="en-US" sz="2400" b="1" i="1" dirty="0" smtClean="0"/>
              <a:t>higher</a:t>
            </a:r>
            <a:r>
              <a:rPr lang="en-US" sz="2400" b="1" dirty="0" smtClean="0"/>
              <a:t> than the threshold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150% means income up to 50% </a:t>
            </a:r>
            <a:r>
              <a:rPr lang="en-US" sz="2400" b="1" i="1" dirty="0" smtClean="0"/>
              <a:t>higher</a:t>
            </a:r>
            <a:r>
              <a:rPr lang="en-US" sz="2400" b="1" dirty="0" smtClean="0"/>
              <a:t> than the threshold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200% means income up to </a:t>
            </a:r>
            <a:r>
              <a:rPr lang="en-US" sz="2400" b="1" i="1" dirty="0" smtClean="0"/>
              <a:t>double</a:t>
            </a:r>
            <a:r>
              <a:rPr lang="en-US" sz="2400" b="1" dirty="0" smtClean="0"/>
              <a:t> the threshold</a:t>
            </a:r>
          </a:p>
        </p:txBody>
      </p:sp>
    </p:spTree>
    <p:extLst>
      <p:ext uri="{BB962C8B-B14F-4D97-AF65-F5344CB8AC3E}">
        <p14:creationId xmlns:p14="http://schemas.microsoft.com/office/powerpoint/2010/main" val="12177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785" y="9906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Figure 2. Poverty Measures and Information Sources</a:t>
            </a:r>
          </a:p>
          <a:p>
            <a:pPr>
              <a:spcAft>
                <a:spcPts val="600"/>
              </a:spcAft>
            </a:pPr>
            <a:endParaRPr lang="en-US" sz="1000" b="1" dirty="0" smtClean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/>
              <a:t>measure poverty by   </a:t>
            </a:r>
            <a:r>
              <a:rPr lang="en-US" sz="3200" b="1" dirty="0" smtClean="0"/>
              <a:t>lack of income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dirty="0" smtClean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/>
              <a:t>American Community Survey   (Census Bureau)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/>
              <a:t>Poverty Thresholds   (Census Bureau)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/>
              <a:t>Poverty Guidelines   (Health </a:t>
            </a:r>
            <a:r>
              <a:rPr lang="en-US" sz="2600" b="1" dirty="0"/>
              <a:t>and Human </a:t>
            </a:r>
            <a:r>
              <a:rPr lang="en-US" sz="2600" b="1" dirty="0" smtClean="0"/>
              <a:t>Services)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 </a:t>
            </a:r>
            <a:r>
              <a:rPr lang="en-US" sz="2600" b="1" dirty="0" smtClean="0"/>
              <a:t>Income Limits   (Housing </a:t>
            </a:r>
            <a:r>
              <a:rPr lang="en-US" sz="2600" b="1" dirty="0"/>
              <a:t>and Urban </a:t>
            </a:r>
            <a:r>
              <a:rPr lang="en-US" sz="2600" b="1" dirty="0" smtClean="0"/>
              <a:t>Development)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750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879086" cy="44935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/>
              <a:t>Figure 28. Poverty Guidelines</a:t>
            </a:r>
          </a:p>
          <a:p>
            <a:endParaRPr lang="en-US" sz="8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The guidelines are a simplification of the poverty thresholds for use for </a:t>
            </a:r>
            <a:r>
              <a:rPr lang="en-US" sz="2400" b="1" i="1" dirty="0"/>
              <a:t>administrative</a:t>
            </a:r>
            <a:r>
              <a:rPr lang="en-US" sz="2400" b="1" dirty="0"/>
              <a:t> purposes </a:t>
            </a:r>
            <a:endParaRPr lang="en-US" sz="2400" b="1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 primary use is determining</a:t>
            </a:r>
            <a:r>
              <a:rPr lang="en-US" sz="2400" b="1" i="1" dirty="0" smtClean="0"/>
              <a:t> </a:t>
            </a:r>
            <a:r>
              <a:rPr lang="en-US" sz="2400" b="1" i="1" dirty="0"/>
              <a:t>financial eligibility </a:t>
            </a:r>
            <a:r>
              <a:rPr lang="en-US" sz="2400" b="1" dirty="0"/>
              <a:t>for certain federal programs</a:t>
            </a:r>
            <a:r>
              <a:rPr lang="en-US" sz="2400" b="1" dirty="0" smtClean="0"/>
              <a:t>. </a:t>
            </a:r>
            <a:endParaRPr lang="en-US" sz="24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Set issued by Health and Human Services is used often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Issued for current year that they are to be used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Based on price changes from previous year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Separate guidelines sets for Alaska and Hawaii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5501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41540"/>
              </p:ext>
            </p:extLst>
          </p:nvPr>
        </p:nvGraphicFramePr>
        <p:xfrm>
          <a:off x="2057400" y="1143000"/>
          <a:ext cx="3360656" cy="4495801"/>
        </p:xfrm>
        <a:graphic>
          <a:graphicData uri="http://schemas.openxmlformats.org/drawingml/2006/table">
            <a:tbl>
              <a:tblPr/>
              <a:tblGrid>
                <a:gridCol w="840164"/>
                <a:gridCol w="840164"/>
                <a:gridCol w="840164"/>
                <a:gridCol w="840164"/>
              </a:tblGrid>
              <a:tr h="13501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2015 POVERTY GUIDELINES FOR THE 48 CONTIGUOUS </a:t>
                      </a:r>
                      <a:r>
                        <a:rPr lang="en-US" sz="1400" dirty="0" smtClean="0"/>
                        <a:t>STATES  AND </a:t>
                      </a:r>
                      <a:r>
                        <a:rPr lang="en-US" sz="1400" dirty="0"/>
                        <a:t>THE DISTRICT OF COLUMBIA</a:t>
                      </a:r>
                    </a:p>
                  </a:txBody>
                  <a:tcPr marL="12447" marR="12447" marT="12447" marB="1244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Alaska</a:t>
                      </a:r>
                      <a:endParaRPr lang="en-US" sz="1400" dirty="0"/>
                    </a:p>
                  </a:txBody>
                  <a:tcPr marL="12447" marR="12447" marT="12447" marB="1244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Hawaii</a:t>
                      </a:r>
                      <a:endParaRPr lang="en-US" sz="1400" dirty="0"/>
                    </a:p>
                  </a:txBody>
                  <a:tcPr marL="12447" marR="12447" marT="12447" marB="1244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5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Persons in </a:t>
                      </a:r>
                      <a:r>
                        <a:rPr lang="en-US" sz="1400" dirty="0" smtClean="0"/>
                        <a:t>family household</a:t>
                      </a:r>
                      <a:endParaRPr lang="en-US" sz="1400" dirty="0"/>
                    </a:p>
                  </a:txBody>
                  <a:tcPr marL="12447" marR="12447" marT="12447" marB="12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Poverty guideline</a:t>
                      </a:r>
                    </a:p>
                  </a:txBody>
                  <a:tcPr marL="12447" marR="12447" marT="12447" marB="12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Poverty guideline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47" marR="12447" marT="12447" marB="12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Poverty guideline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47" marR="12447" marT="12447" marB="124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$11,770</a:t>
                      </a: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$14,720</a:t>
                      </a:r>
                      <a:endParaRPr lang="en-US" sz="1400" dirty="0"/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$13,550</a:t>
                      </a:r>
                      <a:endParaRPr lang="en-US" sz="1400" dirty="0"/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89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15,930</a:t>
                      </a: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19,920</a:t>
                      </a:r>
                      <a:endParaRPr lang="en-US" sz="1400" dirty="0"/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18,330</a:t>
                      </a:r>
                      <a:endParaRPr lang="en-US" sz="1400" dirty="0"/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9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20,090</a:t>
                      </a: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25,120</a:t>
                      </a:r>
                      <a:endParaRPr lang="en-US" sz="1400" dirty="0"/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23,110</a:t>
                      </a:r>
                      <a:endParaRPr lang="en-US" sz="1400" dirty="0"/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9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24,250</a:t>
                      </a: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30,320</a:t>
                      </a:r>
                      <a:endParaRPr lang="en-US" sz="1400" dirty="0"/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27,890</a:t>
                      </a:r>
                      <a:endParaRPr lang="en-US" sz="1400" dirty="0"/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9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28,410</a:t>
                      </a: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35,520</a:t>
                      </a:r>
                      <a:endParaRPr lang="en-US" sz="1400" dirty="0"/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32,670</a:t>
                      </a:r>
                      <a:endParaRPr lang="en-US" sz="1400" dirty="0"/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9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32,570</a:t>
                      </a: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40,720</a:t>
                      </a:r>
                      <a:endParaRPr lang="en-US" sz="1400" dirty="0"/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37,450</a:t>
                      </a:r>
                      <a:endParaRPr lang="en-US" sz="1400" dirty="0"/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9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36,730</a:t>
                      </a: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45,920</a:t>
                      </a:r>
                      <a:endParaRPr lang="en-US" sz="1400" dirty="0"/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42,230</a:t>
                      </a:r>
                      <a:endParaRPr lang="en-US" sz="1400" dirty="0"/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9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40,890</a:t>
                      </a: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51,120</a:t>
                      </a:r>
                      <a:endParaRPr lang="en-US" sz="1400" dirty="0"/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47,010</a:t>
                      </a:r>
                      <a:endParaRPr lang="en-US" sz="1400" dirty="0"/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9+ add for each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$4,160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$5,200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$4,780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47" marR="12447" marT="12447" marB="12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0032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33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Figure 29. Health and Human Services 2015 Poverty Guidelines</a:t>
            </a:r>
          </a:p>
        </p:txBody>
      </p:sp>
    </p:spTree>
    <p:extLst>
      <p:ext uri="{BB962C8B-B14F-4D97-AF65-F5344CB8AC3E}">
        <p14:creationId xmlns:p14="http://schemas.microsoft.com/office/powerpoint/2010/main" val="7002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93" y="1227513"/>
            <a:ext cx="7343255" cy="39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196" y="7620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30. Income Limits, Housing and Urban Development, Iowa, 2015</a:t>
            </a:r>
          </a:p>
        </p:txBody>
      </p:sp>
    </p:spTree>
    <p:extLst>
      <p:ext uri="{BB962C8B-B14F-4D97-AF65-F5344CB8AC3E}">
        <p14:creationId xmlns:p14="http://schemas.microsoft.com/office/powerpoint/2010/main" val="30144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340" y="1109246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Figure 31. Income Limits, Housing and Urban Development, Appanoose County, Iowa 2015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96014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7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967" y="914400"/>
            <a:ext cx="784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Figure 32. Income Limits, Housing and Urban Development, Dallas  County, Iowa, 2015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" y="1252954"/>
            <a:ext cx="819658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7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" y="838200"/>
            <a:ext cx="7879086" cy="37240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/>
              <a:t>Figure 33. Program Eligibility Guidelines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Guidelines may be similar to threshold levels, but may differ in important ways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Different </a:t>
            </a:r>
            <a:r>
              <a:rPr lang="en-US" sz="2400" b="1" dirty="0"/>
              <a:t>agencies </a:t>
            </a:r>
            <a:r>
              <a:rPr lang="en-US" sz="2400" b="1" i="1" dirty="0"/>
              <a:t>can and do </a:t>
            </a:r>
            <a:r>
              <a:rPr lang="en-US" sz="2400" b="1" dirty="0"/>
              <a:t>use different guidelines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/>
              <a:t>Different agencies count different </a:t>
            </a:r>
            <a:r>
              <a:rPr lang="en-US" sz="2800" b="1" i="1" dirty="0" smtClean="0"/>
              <a:t>resources!!!</a:t>
            </a:r>
            <a:endParaRPr lang="en-US" sz="2800" b="1" i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States may differ on </a:t>
            </a:r>
            <a:r>
              <a:rPr lang="en-US" sz="2400" b="1" dirty="0" smtClean="0"/>
              <a:t>guidelines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 smtClean="0"/>
              <a:t>Consult the agency’s information!!!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9281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74" y="990600"/>
            <a:ext cx="8321046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/>
              <a:t>Figure 34. Small Area Income and Poverty Estimates (SAIPE) Program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people and children in poverty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median household income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Model based estimates produced by Census Bureau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Model includes information from ACS survey, IRS tax filings, BEA personal income estimation, Decennial Census 2010, SNAP (food stamp) benefits, Decennial Census 2000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0289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8305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Figure 35. Small Area Income and Poverty Estimates (SAIPE)</a:t>
            </a:r>
          </a:p>
          <a:p>
            <a:endParaRPr lang="en-US" sz="8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Annual poverty estimates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all ages in poverty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under age 18 in poverty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ages 5 to 17 in families in poverty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under age 5 in poverty   (state and U.S. only)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Single year estimates </a:t>
            </a:r>
            <a:r>
              <a:rPr lang="en-US" sz="2400" b="1" i="1" dirty="0" smtClean="0"/>
              <a:t>all</a:t>
            </a:r>
            <a:r>
              <a:rPr lang="en-US" sz="2400" b="1" dirty="0" smtClean="0"/>
              <a:t> counties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not</a:t>
            </a:r>
            <a:r>
              <a:rPr lang="en-US" sz="2400" b="1" dirty="0" smtClean="0"/>
              <a:t> pooled years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Margins of error ---- Confidence intervals may be asymmetric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8641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82" y="914400"/>
            <a:ext cx="8305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Figure 36. Small Area Income and Poverty Estimates (SAIPE)       State of Iowa</a:t>
            </a:r>
          </a:p>
          <a:p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SAIPE  all ages   2013    377,037  (+/- 9,721)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/>
              <a:t>ACS     all ages   2013    367,414  (+/- 5,597)    5 year estimates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SAIPE  all ages   2013    </a:t>
            </a:r>
            <a:r>
              <a:rPr lang="en-US" sz="2200" b="1" dirty="0" smtClean="0"/>
              <a:t>12.6%  </a:t>
            </a:r>
            <a:r>
              <a:rPr lang="en-US" sz="2200" b="1" dirty="0"/>
              <a:t>(+/- </a:t>
            </a:r>
            <a:r>
              <a:rPr lang="en-US" sz="2200" b="1" dirty="0" smtClean="0"/>
              <a:t>0.3)</a:t>
            </a:r>
            <a:endParaRPr lang="en-US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ACS     all ages   2013    </a:t>
            </a:r>
            <a:r>
              <a:rPr lang="en-US" sz="2200" b="1" dirty="0" smtClean="0"/>
              <a:t>12.4%  </a:t>
            </a:r>
            <a:r>
              <a:rPr lang="en-US" sz="2200" b="1" dirty="0"/>
              <a:t>(+/- </a:t>
            </a:r>
            <a:r>
              <a:rPr lang="en-US" sz="2200" b="1" dirty="0" smtClean="0"/>
              <a:t>0.2)    5 </a:t>
            </a:r>
            <a:r>
              <a:rPr lang="en-US" sz="2200" b="1" dirty="0"/>
              <a:t>year </a:t>
            </a:r>
            <a:r>
              <a:rPr lang="en-US" sz="2200" b="1" dirty="0" smtClean="0"/>
              <a:t>estimates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1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SAIPE  </a:t>
            </a:r>
            <a:r>
              <a:rPr lang="en-US" sz="2200" b="1" dirty="0" smtClean="0"/>
              <a:t>under age 18   2013    114,304  </a:t>
            </a:r>
            <a:r>
              <a:rPr lang="en-US" sz="2200" b="1" dirty="0"/>
              <a:t>(+/- </a:t>
            </a:r>
            <a:r>
              <a:rPr lang="en-US" sz="2200" b="1" dirty="0" smtClean="0"/>
              <a:t>5,564)</a:t>
            </a:r>
            <a:endParaRPr lang="en-US" sz="22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ACS </a:t>
            </a:r>
            <a:r>
              <a:rPr lang="en-US" sz="2200" b="1" dirty="0" smtClean="0"/>
              <a:t>    under </a:t>
            </a:r>
            <a:r>
              <a:rPr lang="en-US" sz="2200" b="1" dirty="0"/>
              <a:t>age 18 </a:t>
            </a:r>
            <a:r>
              <a:rPr lang="en-US" sz="2200" b="1" dirty="0" smtClean="0"/>
              <a:t>  2013    114,742  </a:t>
            </a:r>
            <a:r>
              <a:rPr lang="en-US" sz="2200" b="1" dirty="0"/>
              <a:t>(+/- </a:t>
            </a:r>
            <a:r>
              <a:rPr lang="en-US" sz="2200" b="1" dirty="0" smtClean="0"/>
              <a:t>3,169)    </a:t>
            </a:r>
            <a:r>
              <a:rPr lang="en-US" sz="2200" b="1" dirty="0"/>
              <a:t>5 year estimates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SAIPE  </a:t>
            </a:r>
            <a:r>
              <a:rPr lang="en-US" sz="2200" b="1" dirty="0"/>
              <a:t>under age 18   2013    </a:t>
            </a:r>
            <a:r>
              <a:rPr lang="en-US" sz="2200" b="1" dirty="0" smtClean="0"/>
              <a:t>16.0%  </a:t>
            </a:r>
            <a:r>
              <a:rPr lang="en-US" sz="2200" b="1" dirty="0"/>
              <a:t>(+/- </a:t>
            </a:r>
            <a:r>
              <a:rPr lang="en-US" sz="2200" b="1" dirty="0" smtClean="0"/>
              <a:t>0.8)</a:t>
            </a:r>
            <a:endParaRPr lang="en-US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ACS     under age 18   2013    </a:t>
            </a:r>
            <a:r>
              <a:rPr lang="en-US" sz="2200" b="1" dirty="0" smtClean="0"/>
              <a:t>16.1%  </a:t>
            </a:r>
            <a:r>
              <a:rPr lang="en-US" sz="2200" b="1" dirty="0"/>
              <a:t>(+/- </a:t>
            </a:r>
            <a:r>
              <a:rPr lang="en-US" sz="2200" b="1" dirty="0" smtClean="0"/>
              <a:t>0.4)    </a:t>
            </a:r>
            <a:r>
              <a:rPr lang="en-US" sz="2200" b="1" dirty="0"/>
              <a:t>5 year </a:t>
            </a:r>
            <a:r>
              <a:rPr lang="en-US" sz="2200" b="1" dirty="0" smtClean="0"/>
              <a:t>estimates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4605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34" y="381000"/>
            <a:ext cx="832104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/>
              <a:t>Figure 37. Current Population Survey’s Annual Social and Economic Supplement  (CPS ASEC)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/>
              <a:t>Nationwide, monthly survey; focus on labor force</a:t>
            </a:r>
            <a:endParaRPr lang="en-US" sz="22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/>
              <a:t>Month of March supplemental questions demographic, social, economic information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/>
              <a:t>Poverty and income with broad range of detail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Predominantly national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/>
              <a:t>Annual report; heavily publicized and reported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1" dirty="0" smtClean="0"/>
              <a:t>Income and Poverty in the United States: 2013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/>
              <a:t>Official U.S. poverty rate	14.5%  2013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/>
              <a:t>State poverty rates included	    Iowa   10.8%  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State table (POV46) only on the Census Bureau’s web site</a:t>
            </a:r>
          </a:p>
        </p:txBody>
      </p:sp>
    </p:spTree>
    <p:extLst>
      <p:ext uri="{BB962C8B-B14F-4D97-AF65-F5344CB8AC3E}">
        <p14:creationId xmlns:p14="http://schemas.microsoft.com/office/powerpoint/2010/main" val="21502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001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b="1" dirty="0" smtClean="0"/>
              <a:t>Figure 3.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/>
              <a:t>Small Area Income and Poverty Estimates   (SAIPE) </a:t>
            </a:r>
            <a:r>
              <a:rPr lang="en-US" sz="2600" b="1" dirty="0"/>
              <a:t>(</a:t>
            </a:r>
            <a:r>
              <a:rPr lang="en-US" sz="2600" b="1" dirty="0" smtClean="0"/>
              <a:t>Census Bureau)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Current Population Survey’s Annual Social and Economic Supplement   (Census Bureau)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/>
              <a:t>Free and Reduced School Meals program  </a:t>
            </a:r>
          </a:p>
          <a:p>
            <a:pPr>
              <a:spcAft>
                <a:spcPts val="1800"/>
              </a:spcAft>
            </a:pPr>
            <a:r>
              <a:rPr lang="en-US" sz="2600" b="1" dirty="0" smtClean="0"/>
              <a:t>    (U.S. Department of Agriculture)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/>
              <a:t>Supplemental Nutrition Assistance Program (SNAP/food </a:t>
            </a:r>
            <a:r>
              <a:rPr lang="en-US" sz="2600" b="1" dirty="0"/>
              <a:t>stamps</a:t>
            </a:r>
            <a:r>
              <a:rPr lang="en-US" sz="2600" b="1" dirty="0" smtClean="0"/>
              <a:t>)  (USDA)</a:t>
            </a:r>
          </a:p>
        </p:txBody>
      </p:sp>
    </p:spTree>
    <p:extLst>
      <p:ext uri="{BB962C8B-B14F-4D97-AF65-F5344CB8AC3E}">
        <p14:creationId xmlns:p14="http://schemas.microsoft.com/office/powerpoint/2010/main" val="8560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7582"/>
            <a:ext cx="8353449" cy="462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625917"/>
            <a:ext cx="143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Figure 38.</a:t>
            </a:r>
          </a:p>
        </p:txBody>
      </p:sp>
    </p:spTree>
    <p:extLst>
      <p:ext uri="{BB962C8B-B14F-4D97-AF65-F5344CB8AC3E}">
        <p14:creationId xmlns:p14="http://schemas.microsoft.com/office/powerpoint/2010/main" val="30029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8" y="1126683"/>
            <a:ext cx="8724102" cy="445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596" y="685800"/>
            <a:ext cx="143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Figure 39.</a:t>
            </a:r>
          </a:p>
        </p:txBody>
      </p:sp>
    </p:spTree>
    <p:extLst>
      <p:ext uri="{BB962C8B-B14F-4D97-AF65-F5344CB8AC3E}">
        <p14:creationId xmlns:p14="http://schemas.microsoft.com/office/powerpoint/2010/main" val="14519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586" y="482138"/>
            <a:ext cx="826701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/>
              <a:t>Figure 40. School Meals Programs  U.S. Department of Agriculture (USDA)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/>
              <a:t>National School Lunch Program, School Breakfast Program, Others</a:t>
            </a:r>
            <a:endParaRPr lang="en-US" sz="8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/>
              <a:t>Participation in programs is indicator of poverty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/>
              <a:t>Administered by Iowa Department of Education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/>
              <a:t>Data on student participation by school district available on web site under Data/Reporting, Education Statistics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/>
              <a:t>Iowa   2014-2015 year   public schools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/>
              <a:t>K-12 enrollment       free           reduced       total            %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/>
              <a:t>    477,422</a:t>
            </a:r>
            <a:r>
              <a:rPr lang="en-US" sz="2200" b="1" dirty="0"/>
              <a:t>	</a:t>
            </a:r>
            <a:r>
              <a:rPr lang="en-US" sz="2200" b="1" dirty="0" smtClean="0"/>
              <a:t>           162,298</a:t>
            </a:r>
            <a:r>
              <a:rPr lang="en-US" sz="2200" b="1" dirty="0"/>
              <a:t>	</a:t>
            </a:r>
            <a:r>
              <a:rPr lang="en-US" sz="2200" b="1" dirty="0" smtClean="0"/>
              <a:t>    33,519        195,817</a:t>
            </a:r>
            <a:r>
              <a:rPr lang="en-US" sz="2200" b="1" dirty="0"/>
              <a:t>	41.02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/>
              <a:t>    districts range from:  6.45%   to   99.7%</a:t>
            </a:r>
          </a:p>
        </p:txBody>
      </p:sp>
    </p:spTree>
    <p:extLst>
      <p:ext uri="{BB962C8B-B14F-4D97-AF65-F5344CB8AC3E}">
        <p14:creationId xmlns:p14="http://schemas.microsoft.com/office/powerpoint/2010/main" val="5476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7542"/>
            <a:ext cx="7070725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37434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41. Districts with Lowest School Meal Participation, 2014-2015</a:t>
            </a:r>
          </a:p>
        </p:txBody>
      </p:sp>
    </p:spTree>
    <p:extLst>
      <p:ext uri="{BB962C8B-B14F-4D97-AF65-F5344CB8AC3E}">
        <p14:creationId xmlns:p14="http://schemas.microsoft.com/office/powerpoint/2010/main" val="27111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7542"/>
            <a:ext cx="70707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37434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42. Districts with Highest School Meal Participation, 2014-2015</a:t>
            </a:r>
          </a:p>
        </p:txBody>
      </p:sp>
    </p:spTree>
    <p:extLst>
      <p:ext uri="{BB962C8B-B14F-4D97-AF65-F5344CB8AC3E}">
        <p14:creationId xmlns:p14="http://schemas.microsoft.com/office/powerpoint/2010/main" val="3916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99089"/>
            <a:ext cx="1439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Figure 43.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608353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7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832" y="465513"/>
            <a:ext cx="8305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 smtClean="0"/>
              <a:t>Figure 44. Supplemental Nutrition Assistance Program (SNAP) (Food stamps)   U.S. Department of Agriculture</a:t>
            </a:r>
          </a:p>
          <a:p>
            <a:endParaRPr lang="en-US" sz="8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Participation in the program is an indicator of poverty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Benefit varies by household size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Can only purchase food items with SNAP assistance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Non food items, alcoholic beverages, tobacco, etc. ineligible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Administered in Iowa by Department of Health and Human Services; monthly reports with state and county data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Iowa  April, 2015    390,277 recipients    184,519 households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caution – eligibility requirements have changed across time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156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7848600" cy="463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74289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Figure 45. SNAP recipients, Iowa,  FY 2014 – FY 2015 </a:t>
            </a:r>
          </a:p>
        </p:txBody>
      </p:sp>
    </p:spTree>
    <p:extLst>
      <p:ext uri="{BB962C8B-B14F-4D97-AF65-F5344CB8AC3E}">
        <p14:creationId xmlns:p14="http://schemas.microsoft.com/office/powerpoint/2010/main" val="6133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8014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46. SNAP Recipients and Households, Iowa, April , 2005 - 2015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3822"/>
            <a:ext cx="3611562" cy="362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9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5651"/>
            <a:ext cx="4419601" cy="570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838200"/>
            <a:ext cx="3200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Poverty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Food Insecurity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Economic Well-Being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Access and distance to food stores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Nutrition and health indicators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Food and family assistance program trends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Economic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Demographic data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4783723"/>
            <a:ext cx="4081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www.icip.iastate.edu/special-reports/poverty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918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567" y="1066800"/>
            <a:ext cx="80010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1000" b="1" dirty="0" smtClean="0"/>
          </a:p>
          <a:p>
            <a:pPr>
              <a:spcAft>
                <a:spcPts val="2400"/>
              </a:spcAft>
            </a:pPr>
            <a:r>
              <a:rPr lang="en-US" sz="2600" b="1" dirty="0" smtClean="0"/>
              <a:t>Figure 4. Measures and Information for 2 things:</a:t>
            </a:r>
            <a:endParaRPr lang="en-US" sz="2600" b="1" dirty="0"/>
          </a:p>
          <a:p>
            <a:pPr>
              <a:spcAft>
                <a:spcPts val="2400"/>
              </a:spcAft>
            </a:pPr>
            <a:r>
              <a:rPr lang="en-US" sz="2600" b="1" dirty="0" smtClean="0"/>
              <a:t>1. Estimates and statistics of how many people, families, children, etc. in a particular geographic region are determined to be in poverty and likely have unmet basic needs because their income is too low</a:t>
            </a:r>
            <a:endParaRPr lang="en-US" sz="2600" b="1" dirty="0"/>
          </a:p>
          <a:p>
            <a:pPr>
              <a:spcAft>
                <a:spcPts val="1800"/>
              </a:spcAft>
            </a:pPr>
            <a:r>
              <a:rPr lang="en-US" sz="2600" b="1" dirty="0" smtClean="0"/>
              <a:t>2. Guidelines for eligibility for various assistance programs</a:t>
            </a:r>
          </a:p>
        </p:txBody>
      </p:sp>
    </p:spTree>
    <p:extLst>
      <p:ext uri="{BB962C8B-B14F-4D97-AF65-F5344CB8AC3E}">
        <p14:creationId xmlns:p14="http://schemas.microsoft.com/office/powerpoint/2010/main" val="22884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693767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Figure 47. Portal Project</a:t>
            </a:r>
          </a:p>
          <a:p>
            <a:endParaRPr lang="en-US" sz="800" dirty="0" smtClean="0"/>
          </a:p>
          <a:p>
            <a:r>
              <a:rPr lang="en-US" sz="3200" b="1" dirty="0" smtClean="0"/>
              <a:t>indicators.extension.iastate.edu</a:t>
            </a:r>
          </a:p>
          <a:p>
            <a:endParaRPr lang="en-US" sz="20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Tutorial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Login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What is there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Choose geography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Data fun!!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smtClean="0"/>
              <a:t>Choose Geography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186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533400"/>
            <a:ext cx="784497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640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48. Indicators Portal Home Page</a:t>
            </a:r>
          </a:p>
        </p:txBody>
      </p:sp>
    </p:spTree>
    <p:extLst>
      <p:ext uri="{BB962C8B-B14F-4D97-AF65-F5344CB8AC3E}">
        <p14:creationId xmlns:p14="http://schemas.microsoft.com/office/powerpoint/2010/main" val="5207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718066"/>
            <a:ext cx="7543800" cy="510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48734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49. Poverty and Income Data List</a:t>
            </a:r>
          </a:p>
        </p:txBody>
      </p:sp>
    </p:spTree>
    <p:extLst>
      <p:ext uri="{BB962C8B-B14F-4D97-AF65-F5344CB8AC3E}">
        <p14:creationId xmlns:p14="http://schemas.microsoft.com/office/powerpoint/2010/main" val="40547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8334"/>
            <a:ext cx="7162800" cy="461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89002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50. Number of Person Below Poverty, Selected Geographies </a:t>
            </a:r>
          </a:p>
        </p:txBody>
      </p:sp>
    </p:spTree>
    <p:extLst>
      <p:ext uri="{BB962C8B-B14F-4D97-AF65-F5344CB8AC3E}">
        <p14:creationId xmlns:p14="http://schemas.microsoft.com/office/powerpoint/2010/main" val="40657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1" y="1055132"/>
            <a:ext cx="7089775" cy="451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2233" y="685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51. Percent of Person Below Poverty, Selected Geographies </a:t>
            </a:r>
          </a:p>
        </p:txBody>
      </p:sp>
    </p:spTree>
    <p:extLst>
      <p:ext uri="{BB962C8B-B14F-4D97-AF65-F5344CB8AC3E}">
        <p14:creationId xmlns:p14="http://schemas.microsoft.com/office/powerpoint/2010/main" val="5312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0" y="1143000"/>
            <a:ext cx="6824662" cy="435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2448" y="714895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52. Percent of Person Below Poverty, Iowa Counties Map</a:t>
            </a:r>
          </a:p>
        </p:txBody>
      </p:sp>
    </p:spTree>
    <p:extLst>
      <p:ext uri="{BB962C8B-B14F-4D97-AF65-F5344CB8AC3E}">
        <p14:creationId xmlns:p14="http://schemas.microsoft.com/office/powerpoint/2010/main" val="12390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" y="1055132"/>
            <a:ext cx="7575752" cy="452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6426" y="685800"/>
            <a:ext cx="72044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Figure 53. Pie Chart of Number of Person Below Poverty, Selected Geographies</a:t>
            </a:r>
          </a:p>
        </p:txBody>
      </p:sp>
    </p:spTree>
    <p:extLst>
      <p:ext uri="{BB962C8B-B14F-4D97-AF65-F5344CB8AC3E}">
        <p14:creationId xmlns:p14="http://schemas.microsoft.com/office/powerpoint/2010/main" val="23351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35" y="1334193"/>
            <a:ext cx="722053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8666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54. Number of Blacks or African Americans Below Poverty, Selected Geographies </a:t>
            </a:r>
          </a:p>
        </p:txBody>
      </p:sp>
    </p:spTree>
    <p:extLst>
      <p:ext uri="{BB962C8B-B14F-4D97-AF65-F5344CB8AC3E}">
        <p14:creationId xmlns:p14="http://schemas.microsoft.com/office/powerpoint/2010/main" val="6080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" y="1371600"/>
            <a:ext cx="6973887" cy="431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8666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55. Percent of Blacks or African Americans Below Poverty, Selected Geographies </a:t>
            </a:r>
          </a:p>
        </p:txBody>
      </p:sp>
    </p:spTree>
    <p:extLst>
      <p:ext uri="{BB962C8B-B14F-4D97-AF65-F5344CB8AC3E}">
        <p14:creationId xmlns:p14="http://schemas.microsoft.com/office/powerpoint/2010/main" val="26895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6295"/>
            <a:ext cx="7010400" cy="462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8666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56. Number of Hispanics Below Poverty, Selected Geographies </a:t>
            </a:r>
          </a:p>
        </p:txBody>
      </p:sp>
    </p:spTree>
    <p:extLst>
      <p:ext uri="{BB962C8B-B14F-4D97-AF65-F5344CB8AC3E}">
        <p14:creationId xmlns:p14="http://schemas.microsoft.com/office/powerpoint/2010/main" val="13188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7879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/>
              <a:t>Figure 5. How Poverty is Determined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Poverty for families and individuals results when there is not enough income to meet basic needs</a:t>
            </a:r>
            <a:endParaRPr lang="en-US" sz="24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Income</a:t>
            </a:r>
            <a:r>
              <a:rPr lang="en-US" sz="2400" b="1" dirty="0" smtClean="0"/>
              <a:t> is of primary importance when determining poverty status in the ACS, other estimates programs, as well as determining eligibility for assistance programs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Income is compared to standardized $$ amounts, </a:t>
            </a:r>
            <a:r>
              <a:rPr lang="en-US" sz="2400" b="1" i="1" dirty="0" smtClean="0"/>
              <a:t>poverty thresholds or guidelines</a:t>
            </a:r>
            <a:r>
              <a:rPr lang="en-US" sz="2400" b="1" dirty="0" smtClean="0"/>
              <a:t>, to see if it is below what is considered an amount that is essential for basic needs or if the family or person can qualify for assistance programs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04213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2" y="1055992"/>
            <a:ext cx="6843712" cy="458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8666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57. Number of Whites Below Poverty, Selected Geographies </a:t>
            </a:r>
          </a:p>
        </p:txBody>
      </p:sp>
    </p:spTree>
    <p:extLst>
      <p:ext uri="{BB962C8B-B14F-4D97-AF65-F5344CB8AC3E}">
        <p14:creationId xmlns:p14="http://schemas.microsoft.com/office/powerpoint/2010/main" val="18930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73" y="1371600"/>
            <a:ext cx="7848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 smtClean="0"/>
          </a:p>
          <a:p>
            <a:r>
              <a:rPr lang="en-US" sz="2200" b="1" dirty="0" smtClean="0"/>
              <a:t>Which has highest poverty rate?   Iowa or US?</a:t>
            </a:r>
          </a:p>
          <a:p>
            <a:endParaRPr lang="en-US" sz="1000" b="1" dirty="0"/>
          </a:p>
          <a:p>
            <a:r>
              <a:rPr lang="en-US" sz="2200" b="1" dirty="0" smtClean="0"/>
              <a:t>Margin of error for Iowa poverty rate?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Is poverty rate higher for those age 65+ or those under age 18?</a:t>
            </a:r>
          </a:p>
          <a:p>
            <a:endParaRPr lang="en-US" sz="2200" b="1" dirty="0"/>
          </a:p>
          <a:p>
            <a:r>
              <a:rPr lang="en-US" sz="2200" b="1" dirty="0" smtClean="0"/>
              <a:t>How does Iowa Black/African American poverty rate compare to rate for White?</a:t>
            </a:r>
          </a:p>
          <a:p>
            <a:endParaRPr lang="en-US" sz="2200" b="1" dirty="0"/>
          </a:p>
          <a:p>
            <a:r>
              <a:rPr lang="en-US" sz="2200" b="1" dirty="0" smtClean="0"/>
              <a:t>Margin of error for Iowa Native Hawaiian poverty rate?</a:t>
            </a:r>
          </a:p>
          <a:p>
            <a:endParaRPr lang="en-US" sz="2200" b="1" dirty="0"/>
          </a:p>
          <a:p>
            <a:r>
              <a:rPr lang="en-US" sz="2200" b="1" dirty="0" smtClean="0"/>
              <a:t>Is Iowa poverty rate for Hispanics higher or lower than for Blacks?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498" y="609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Figure 58. Things to Look At and Some Questions  to Answer  (pages 26 – 27) </a:t>
            </a:r>
          </a:p>
        </p:txBody>
      </p:sp>
    </p:spTree>
    <p:extLst>
      <p:ext uri="{BB962C8B-B14F-4D97-AF65-F5344CB8AC3E}">
        <p14:creationId xmlns:p14="http://schemas.microsoft.com/office/powerpoint/2010/main" val="38561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59243"/>
            <a:ext cx="784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 smtClean="0"/>
          </a:p>
          <a:p>
            <a:r>
              <a:rPr lang="en-US" sz="2200" b="1" dirty="0"/>
              <a:t>Does education level tend to decrease poverty?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Does unemployment tend to decrease poverty?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Poverty rate married couple families   Iowa? </a:t>
            </a:r>
          </a:p>
          <a:p>
            <a:r>
              <a:rPr lang="en-US" sz="2200" b="1" dirty="0"/>
              <a:t>	</a:t>
            </a:r>
            <a:r>
              <a:rPr lang="en-US" sz="2200" b="1" dirty="0" smtClean="0"/>
              <a:t>With related children?</a:t>
            </a:r>
            <a:endParaRPr lang="en-US" sz="2200" b="1" dirty="0"/>
          </a:p>
          <a:p>
            <a:endParaRPr lang="en-US" sz="1000" b="1" dirty="0"/>
          </a:p>
          <a:p>
            <a:r>
              <a:rPr lang="en-US" sz="2200" b="1" dirty="0" smtClean="0"/>
              <a:t>Poverty rate female householders, no husband present  Iowa?</a:t>
            </a:r>
          </a:p>
          <a:p>
            <a:r>
              <a:rPr lang="en-US" sz="2200" b="1" dirty="0"/>
              <a:t>	</a:t>
            </a:r>
            <a:r>
              <a:rPr lang="en-US" sz="2200" b="1" dirty="0" smtClean="0"/>
              <a:t>With related children?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Figure 59. Answer More Questions  (page 26) </a:t>
            </a:r>
          </a:p>
        </p:txBody>
      </p:sp>
    </p:spTree>
    <p:extLst>
      <p:ext uri="{BB962C8B-B14F-4D97-AF65-F5344CB8AC3E}">
        <p14:creationId xmlns:p14="http://schemas.microsoft.com/office/powerpoint/2010/main" val="31199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7848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Adams County	smallest county</a:t>
            </a:r>
          </a:p>
          <a:p>
            <a:r>
              <a:rPr lang="en-US" sz="2200" b="1" dirty="0" smtClean="0"/>
              <a:t>	MOEs  age groups    poverty rate MOEs</a:t>
            </a:r>
          </a:p>
          <a:p>
            <a:r>
              <a:rPr lang="en-US" sz="2200" b="1" dirty="0"/>
              <a:t>	</a:t>
            </a:r>
            <a:r>
              <a:rPr lang="en-US" sz="2200" b="1" dirty="0" smtClean="0"/>
              <a:t>MOEs  race groups   poverty rate MOEs</a:t>
            </a:r>
          </a:p>
          <a:p>
            <a:endParaRPr lang="en-US" sz="800" b="1" dirty="0"/>
          </a:p>
          <a:p>
            <a:r>
              <a:rPr lang="en-US" sz="2200" b="1" dirty="0" smtClean="0"/>
              <a:t>Plymouth County    lower poverty rates    subgroups MOEs</a:t>
            </a:r>
          </a:p>
          <a:p>
            <a:r>
              <a:rPr lang="en-US" sz="800" b="1" dirty="0" smtClean="0"/>
              <a:t>   </a:t>
            </a:r>
          </a:p>
          <a:p>
            <a:endParaRPr lang="en-US" sz="1000" b="1" dirty="0"/>
          </a:p>
          <a:p>
            <a:r>
              <a:rPr lang="en-US" sz="2200" b="1" dirty="0" smtClean="0"/>
              <a:t>Polk County  largest county</a:t>
            </a:r>
          </a:p>
          <a:p>
            <a:r>
              <a:rPr lang="en-US" sz="2200" b="1" dirty="0"/>
              <a:t>	</a:t>
            </a:r>
            <a:r>
              <a:rPr lang="en-US" sz="2200" b="1" dirty="0" smtClean="0"/>
              <a:t>diversity    many subgroup MOEs probably ok</a:t>
            </a:r>
          </a:p>
          <a:p>
            <a:endParaRPr lang="en-US" sz="800" b="1" dirty="0" smtClean="0"/>
          </a:p>
          <a:p>
            <a:r>
              <a:rPr lang="en-US" sz="2200" b="1" dirty="0" smtClean="0"/>
              <a:t>Dallas County  lowest poverty rate (along with Plymouth)</a:t>
            </a:r>
          </a:p>
          <a:p>
            <a:r>
              <a:rPr lang="en-US" sz="2200" b="1" dirty="0"/>
              <a:t>	</a:t>
            </a:r>
            <a:r>
              <a:rPr lang="en-US" sz="2200" b="1" dirty="0" smtClean="0"/>
              <a:t>poverty rate married couple families</a:t>
            </a:r>
          </a:p>
          <a:p>
            <a:endParaRPr lang="en-US" sz="1400" b="1" dirty="0"/>
          </a:p>
          <a:p>
            <a:r>
              <a:rPr lang="en-US" sz="2200" b="1" dirty="0" smtClean="0"/>
              <a:t>Decatur County   high poverty rates</a:t>
            </a:r>
          </a:p>
          <a:p>
            <a:endParaRPr lang="en-US" sz="2200" b="1" dirty="0"/>
          </a:p>
          <a:p>
            <a:r>
              <a:rPr lang="en-US" sz="2200" b="1" dirty="0" smtClean="0"/>
              <a:t>Davis County   highest poverty rate</a:t>
            </a:r>
            <a:endParaRPr lang="en-US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29137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Figure 60.  More Things to Look At and Questions  (pages 28 - 33) </a:t>
            </a:r>
          </a:p>
        </p:txBody>
      </p:sp>
    </p:spTree>
    <p:extLst>
      <p:ext uri="{BB962C8B-B14F-4D97-AF65-F5344CB8AC3E}">
        <p14:creationId xmlns:p14="http://schemas.microsoft.com/office/powerpoint/2010/main" val="38187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85220"/>
            <a:ext cx="7848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Black Hawk County   high poverty rates    compare with Polk</a:t>
            </a:r>
          </a:p>
          <a:p>
            <a:endParaRPr lang="en-US" sz="2200" b="1" dirty="0"/>
          </a:p>
          <a:p>
            <a:r>
              <a:rPr lang="en-US" sz="2200" b="1" dirty="0" smtClean="0"/>
              <a:t>Bremer County   contrast to neighbor Black Hawk</a:t>
            </a:r>
          </a:p>
          <a:p>
            <a:endParaRPr lang="en-US" sz="2200" b="1" dirty="0" smtClean="0"/>
          </a:p>
          <a:p>
            <a:endParaRPr lang="en-US" sz="800" b="1" dirty="0"/>
          </a:p>
          <a:p>
            <a:r>
              <a:rPr lang="en-US" sz="2200" b="1" dirty="0" smtClean="0"/>
              <a:t>Johnson County   higher poverty rate    students in apartments</a:t>
            </a:r>
          </a:p>
          <a:p>
            <a:r>
              <a:rPr lang="en-US" sz="2200" b="1" dirty="0"/>
              <a:t>	</a:t>
            </a:r>
            <a:r>
              <a:rPr lang="en-US" sz="2200" b="1" dirty="0" smtClean="0"/>
              <a:t>compare with Black Hawk</a:t>
            </a:r>
          </a:p>
          <a:p>
            <a:r>
              <a:rPr lang="en-US" sz="2200" b="1" dirty="0"/>
              <a:t>	</a:t>
            </a:r>
            <a:r>
              <a:rPr lang="en-US" sz="2200" b="1" dirty="0" smtClean="0"/>
              <a:t>compare family poverty rates</a:t>
            </a:r>
          </a:p>
          <a:p>
            <a:r>
              <a:rPr lang="en-US" sz="2200" b="1" dirty="0" smtClean="0"/>
              <a:t>	poverty rate married couple families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Wapello County   high poverty rates</a:t>
            </a:r>
            <a:endParaRPr lang="en-US" sz="800" b="1" dirty="0" smtClean="0"/>
          </a:p>
          <a:p>
            <a:endParaRPr lang="en-US" sz="1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792777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Figure 61.  More Questions  (pages 34 – 37) </a:t>
            </a:r>
          </a:p>
        </p:txBody>
      </p:sp>
    </p:spTree>
    <p:extLst>
      <p:ext uri="{BB962C8B-B14F-4D97-AF65-F5344CB8AC3E}">
        <p14:creationId xmlns:p14="http://schemas.microsoft.com/office/powerpoint/2010/main" val="21450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494" y="2487179"/>
            <a:ext cx="24270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Sandra Burke </a:t>
            </a:r>
          </a:p>
          <a:p>
            <a:r>
              <a:rPr lang="en-US" sz="2000" b="1" dirty="0" smtClean="0"/>
              <a:t>scburke@iastate.edu</a:t>
            </a:r>
          </a:p>
          <a:p>
            <a:r>
              <a:rPr lang="en-US" sz="2000" b="1" dirty="0" smtClean="0"/>
              <a:t>515-294-9307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870039"/>
            <a:ext cx="8319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Portal Project Web Page:   </a:t>
            </a:r>
            <a:r>
              <a:rPr lang="en-US" sz="2800" b="1" dirty="0" smtClean="0"/>
              <a:t>indicators.extension.iastate.edu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907087"/>
            <a:ext cx="238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Thank you</a:t>
            </a:r>
            <a:endParaRPr lang="en-US" sz="32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29" y="946537"/>
            <a:ext cx="2934828" cy="54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2443" y="4640887"/>
            <a:ext cx="2648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Bailey Hanson</a:t>
            </a:r>
          </a:p>
          <a:p>
            <a:r>
              <a:rPr lang="en-US" sz="2000" b="1" dirty="0" smtClean="0"/>
              <a:t>bahanson@iastate.edu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443" y="3525009"/>
            <a:ext cx="2468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Liesl Eathington</a:t>
            </a:r>
          </a:p>
          <a:p>
            <a:r>
              <a:rPr lang="en-US" sz="2000" b="1" dirty="0" smtClean="0"/>
              <a:t>leathing@iastate.edu</a:t>
            </a:r>
          </a:p>
          <a:p>
            <a:r>
              <a:rPr lang="en-US" sz="2000" b="1" dirty="0" smtClean="0"/>
              <a:t>www.icip.iastate.edu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75265" y="2583487"/>
            <a:ext cx="2383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Cynthia Fletcher</a:t>
            </a:r>
          </a:p>
          <a:p>
            <a:r>
              <a:rPr lang="en-US" sz="2000" b="1" dirty="0" smtClean="0"/>
              <a:t>cynthia@iastate.edu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7710" y="3532736"/>
            <a:ext cx="2570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Marybeth Foster</a:t>
            </a:r>
          </a:p>
          <a:p>
            <a:r>
              <a:rPr lang="en-US" sz="2000" b="1" dirty="0" smtClean="0"/>
              <a:t>mbfoster@iastate.edu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7710" y="4488487"/>
            <a:ext cx="2458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Glennda Bivens</a:t>
            </a:r>
          </a:p>
          <a:p>
            <a:r>
              <a:rPr lang="en-US" sz="2000" b="1" dirty="0" smtClean="0"/>
              <a:t>glennda@iastate.edu</a:t>
            </a:r>
          </a:p>
        </p:txBody>
      </p:sp>
    </p:spTree>
    <p:extLst>
      <p:ext uri="{BB962C8B-B14F-4D97-AF65-F5344CB8AC3E}">
        <p14:creationId xmlns:p14="http://schemas.microsoft.com/office/powerpoint/2010/main" val="29114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87908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/>
              <a:t>Figure 6. However….as always….complications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Consider how the ACS, other estimate programs, and  agencies count income; </a:t>
            </a:r>
            <a:r>
              <a:rPr lang="en-US" sz="2400" b="1" i="1" dirty="0" smtClean="0"/>
              <a:t>what is included </a:t>
            </a:r>
            <a:r>
              <a:rPr lang="en-US" sz="2400" b="1" dirty="0" smtClean="0"/>
              <a:t>as income?  This can vary from program to program and agency to agency.  Are assets included in determining eligibility?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Consider who is included in the poverty universe….not everyone is included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Consider how income is compared to poverty thresholds (standards) to see if the income is too low.   Poverty thresholds are national standards for statistical purposes</a:t>
            </a:r>
          </a:p>
          <a:p>
            <a:r>
              <a:rPr lang="en-US" sz="2400" b="1" dirty="0" smtClean="0"/>
              <a:t>     Guidelines for program eligibility are quite </a:t>
            </a:r>
            <a:r>
              <a:rPr lang="en-US" sz="3200" b="1" i="1" dirty="0" smtClean="0"/>
              <a:t>variable</a:t>
            </a:r>
            <a:endParaRPr lang="en-US" sz="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7326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496" y="609600"/>
            <a:ext cx="8335963" cy="47243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 smtClean="0">
                <a:latin typeface="+mn-lt"/>
                <a:cs typeface="+mn-cs"/>
              </a:rPr>
              <a:t>Figure 7.</a:t>
            </a:r>
          </a:p>
          <a:p>
            <a:pPr marL="342900" indent="-342900" fontAlgn="auto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+mn-lt"/>
                <a:cs typeface="+mn-cs"/>
              </a:rPr>
              <a:t>Census </a:t>
            </a:r>
            <a:r>
              <a:rPr lang="en-US" sz="2800" b="1" dirty="0">
                <a:latin typeface="+mn-lt"/>
                <a:cs typeface="+mn-cs"/>
              </a:rPr>
              <a:t>Bureau </a:t>
            </a:r>
            <a:r>
              <a:rPr lang="en-US" sz="2400" b="1" dirty="0">
                <a:latin typeface="+mn-lt"/>
                <a:cs typeface="+mn-cs"/>
              </a:rPr>
              <a:t>– associate with “the census”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+mn-lt"/>
                <a:cs typeface="+mn-cs"/>
              </a:rPr>
              <a:t>….but Census Bureau does many and varied kinds of data programs, studies, and </a:t>
            </a:r>
            <a:r>
              <a:rPr lang="en-US" sz="2400" b="1" dirty="0" smtClean="0">
                <a:latin typeface="+mn-lt"/>
                <a:cs typeface="+mn-cs"/>
              </a:rPr>
              <a:t>series;  especially for poverty</a:t>
            </a:r>
            <a:endParaRPr lang="en-US" sz="24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Decennial </a:t>
            </a:r>
            <a:r>
              <a:rPr lang="en-US" sz="2800" b="1" dirty="0" smtClean="0">
                <a:latin typeface="+mn-lt"/>
                <a:cs typeface="+mn-cs"/>
              </a:rPr>
              <a:t>Census</a:t>
            </a:r>
            <a:endParaRPr lang="en-US" sz="2400" b="1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+mn-lt"/>
                <a:cs typeface="+mn-cs"/>
              </a:rPr>
              <a:t>American </a:t>
            </a:r>
            <a:r>
              <a:rPr lang="en-US" sz="2800" b="1" dirty="0">
                <a:latin typeface="+mn-lt"/>
                <a:cs typeface="+mn-cs"/>
              </a:rPr>
              <a:t>Community </a:t>
            </a:r>
            <a:r>
              <a:rPr lang="en-US" sz="2800" b="1" dirty="0" smtClean="0">
                <a:latin typeface="+mn-lt"/>
                <a:cs typeface="+mn-cs"/>
              </a:rPr>
              <a:t>Survey (ACS)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Poverty Thresholds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+mn-lt"/>
                <a:cs typeface="+mn-cs"/>
              </a:rPr>
              <a:t>Small Area Income and Poverty Estimates (SAIPE)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/>
              <a:t>Current Population Survey (CPS)  Annual Social and Economic Supplement (March)</a:t>
            </a:r>
            <a:endParaRPr lang="en-US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1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736" y="762000"/>
            <a:ext cx="82677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 smtClean="0"/>
              <a:t>Figure 8. American Community Survey (ACS)</a:t>
            </a:r>
          </a:p>
          <a:p>
            <a:endParaRPr lang="en-US" sz="800" b="1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/>
              <a:t>Poverty by age, sex, race, education, work status</a:t>
            </a:r>
            <a:endParaRPr lang="en-US" sz="2600" b="1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/>
              <a:t>Comprehensive geographic regions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 large, continuous, </a:t>
            </a:r>
            <a:r>
              <a:rPr lang="en-US" sz="2800" b="1" i="1" dirty="0" smtClean="0"/>
              <a:t>monthly</a:t>
            </a:r>
            <a:r>
              <a:rPr lang="en-US" sz="2400" b="1" dirty="0" smtClean="0"/>
              <a:t>, </a:t>
            </a:r>
            <a:r>
              <a:rPr lang="en-US" sz="2800" b="1" i="1" dirty="0" smtClean="0"/>
              <a:t>sample</a:t>
            </a:r>
            <a:r>
              <a:rPr lang="en-US" sz="2400" b="1" dirty="0" smtClean="0"/>
              <a:t> survey of housing units (households)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Replaces the decennial census sample portion, “long”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characteristics</a:t>
            </a:r>
            <a:r>
              <a:rPr lang="en-US" sz="2400" b="1" dirty="0" smtClean="0"/>
              <a:t> of population and housing  (</a:t>
            </a:r>
            <a:r>
              <a:rPr lang="en-US" sz="2400" b="1" i="1" dirty="0" smtClean="0"/>
              <a:t>not</a:t>
            </a:r>
            <a:r>
              <a:rPr lang="en-US" sz="2400" b="1" dirty="0" smtClean="0"/>
              <a:t> counts)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estimates</a:t>
            </a:r>
            <a:r>
              <a:rPr lang="en-US" sz="2400" b="1" dirty="0" smtClean="0"/>
              <a:t> of characteristics, some </a:t>
            </a:r>
            <a:r>
              <a:rPr lang="en-US" sz="2800" b="1" i="1" dirty="0" smtClean="0"/>
              <a:t>uncertainty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Now</a:t>
            </a:r>
            <a:r>
              <a:rPr lang="en-US" sz="2400" b="1" dirty="0"/>
              <a:t> where we get social, economic, and detailed housing information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85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10968</TotalTime>
  <Words>2618</Words>
  <Application>Microsoft Office PowerPoint</Application>
  <PresentationFormat>On-screen Show (4:3)</PresentationFormat>
  <Paragraphs>440</Paragraphs>
  <Slides>65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smetcalf</dc:creator>
  <cp:lastModifiedBy>Hanson, Bailey A [COMXT]</cp:lastModifiedBy>
  <cp:revision>377</cp:revision>
  <cp:lastPrinted>2015-04-03T16:16:50Z</cp:lastPrinted>
  <dcterms:created xsi:type="dcterms:W3CDTF">2011-08-03T19:45:53Z</dcterms:created>
  <dcterms:modified xsi:type="dcterms:W3CDTF">2015-06-03T17:58:01Z</dcterms:modified>
</cp:coreProperties>
</file>